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2" r:id="rId4"/>
    <p:sldId id="263" r:id="rId5"/>
    <p:sldId id="264" r:id="rId6"/>
    <p:sldId id="268" r:id="rId7"/>
    <p:sldId id="271" r:id="rId8"/>
    <p:sldId id="273" r:id="rId9"/>
    <p:sldId id="269" r:id="rId10"/>
    <p:sldId id="274" r:id="rId11"/>
    <p:sldId id="289" r:id="rId12"/>
    <p:sldId id="282" r:id="rId13"/>
    <p:sldId id="275" r:id="rId14"/>
    <p:sldId id="276" r:id="rId15"/>
    <p:sldId id="277" r:id="rId16"/>
    <p:sldId id="278" r:id="rId17"/>
    <p:sldId id="279" r:id="rId18"/>
    <p:sldId id="280" r:id="rId19"/>
    <p:sldId id="306" r:id="rId20"/>
    <p:sldId id="285" r:id="rId21"/>
    <p:sldId id="290" r:id="rId22"/>
    <p:sldId id="283" r:id="rId23"/>
    <p:sldId id="291" r:id="rId24"/>
    <p:sldId id="284" r:id="rId25"/>
    <p:sldId id="287" r:id="rId26"/>
    <p:sldId id="297" r:id="rId27"/>
    <p:sldId id="304" r:id="rId28"/>
    <p:sldId id="301" r:id="rId29"/>
    <p:sldId id="299" r:id="rId30"/>
    <p:sldId id="302" r:id="rId31"/>
    <p:sldId id="300" r:id="rId32"/>
    <p:sldId id="305" r:id="rId33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35"/>
    </p:embeddedFont>
    <p:embeddedFont>
      <p:font typeface="G마켓 산스 Medium" panose="02000000000000000000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G마켓 산스 Light" panose="02000000000000000000" pitchFamily="50" charset="-127"/>
      <p:regular r:id="rId39"/>
    </p:embeddedFont>
    <p:embeddedFont>
      <p:font typeface="나눔스퀘어_ac" panose="020B0600000101010101" pitchFamily="50" charset="-127"/>
      <p:regular r:id="rId40"/>
    </p:embeddedFont>
    <p:embeddedFont>
      <p:font typeface="G마켓 산스 Bold" panose="02000000000000000000" pitchFamily="50" charset="-127"/>
      <p:regular r:id="rId41"/>
    </p:embeddedFont>
    <p:embeddedFont>
      <p:font typeface="나눔스퀘어_ac Light" panose="020B0600000101010101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29" userDrawn="1">
          <p15:clr>
            <a:srgbClr val="A4A3A4"/>
          </p15:clr>
        </p15:guide>
        <p15:guide id="2" pos="551" userDrawn="1">
          <p15:clr>
            <a:srgbClr val="A4A3A4"/>
          </p15:clr>
        </p15:guide>
        <p15:guide id="3" orient="horz" pos="459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042"/>
    <a:srgbClr val="09336B"/>
    <a:srgbClr val="04142A"/>
    <a:srgbClr val="8BB8F5"/>
    <a:srgbClr val="D5E5FB"/>
    <a:srgbClr val="438DEF"/>
    <a:srgbClr val="000000"/>
    <a:srgbClr val="0A3874"/>
    <a:srgbClr val="0F54B1"/>
    <a:srgbClr val="097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pos="7129"/>
        <p:guide pos="551"/>
        <p:guide orient="horz" pos="459"/>
        <p:guide orient="horz" pos="386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03DB9-13B5-4813-9D7B-5994E1387653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F06D7-F4E0-4FE4-B110-BD137A07AD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4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0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3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29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4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1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4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0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58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63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63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2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F3E21-6BED-4FF0-AA0E-EFE399C95CF0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B60FF-610D-41EE-B04C-3AD5108A7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6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3735"/>
          <a:stretch/>
        </p:blipFill>
        <p:spPr>
          <a:xfrm>
            <a:off x="1755" y="0"/>
            <a:ext cx="12190245" cy="68664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5557"/>
            <a:ext cx="1220031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180123" y="2571459"/>
            <a:ext cx="5831754" cy="861774"/>
            <a:chOff x="2902048" y="1916075"/>
            <a:chExt cx="5831754" cy="861774"/>
          </a:xfrm>
        </p:grpSpPr>
        <p:sp>
          <p:nvSpPr>
            <p:cNvPr id="8" name="TextBox 7"/>
            <p:cNvSpPr txBox="1"/>
            <p:nvPr/>
          </p:nvSpPr>
          <p:spPr>
            <a:xfrm>
              <a:off x="2902048" y="1916075"/>
              <a:ext cx="54649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0" spc="300" dirty="0" smtClean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Arial" panose="020B0604020202020204" pitchFamily="34" charset="0"/>
                </a:rPr>
                <a:t>FISHING LIFE</a:t>
              </a:r>
              <a:endParaRPr lang="ko-KR" altLang="en-US" sz="5000" spc="3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71974" y="2006226"/>
              <a:ext cx="561828" cy="561828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5823305" y="2136447"/>
            <a:ext cx="53707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61684" y="5426625"/>
            <a:ext cx="1779815" cy="261610"/>
            <a:chOff x="761684" y="5375349"/>
            <a:chExt cx="1779815" cy="261610"/>
          </a:xfrm>
        </p:grpSpPr>
        <p:sp>
          <p:nvSpPr>
            <p:cNvPr id="24" name="TextBox 23"/>
            <p:cNvSpPr txBox="1"/>
            <p:nvPr/>
          </p:nvSpPr>
          <p:spPr>
            <a:xfrm>
              <a:off x="761684" y="5375349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팀명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8776" y="5375349"/>
              <a:ext cx="12827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LEGEND of JAVA</a:t>
              </a:r>
              <a:endParaRPr lang="ko-KR" altLang="en-US" sz="11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61684" y="5679735"/>
            <a:ext cx="2861842" cy="261610"/>
            <a:chOff x="761684" y="5654097"/>
            <a:chExt cx="2861842" cy="261610"/>
          </a:xfrm>
        </p:grpSpPr>
        <p:sp>
          <p:nvSpPr>
            <p:cNvPr id="34" name="TextBox 33"/>
            <p:cNvSpPr txBox="1"/>
            <p:nvPr/>
          </p:nvSpPr>
          <p:spPr>
            <a:xfrm>
              <a:off x="761684" y="5654097"/>
              <a:ext cx="441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팀원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58776" y="5654097"/>
              <a:ext cx="2364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조진원</a:t>
              </a:r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,  </a:t>
              </a:r>
              <a:r>
                <a:rPr lang="ko-KR" altLang="en-US" sz="1100" dirty="0" err="1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허준성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,</a:t>
              </a:r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  </a:t>
              </a:r>
              <a:r>
                <a:rPr lang="ko-KR" altLang="en-US" sz="1100" dirty="0" err="1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이건효</a:t>
              </a:r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주재영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 이정연</a:t>
              </a:r>
              <a:endParaRPr lang="ko-KR" altLang="en-US" sz="11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1684" y="5932844"/>
            <a:ext cx="2665419" cy="261610"/>
            <a:chOff x="761684" y="5932844"/>
            <a:chExt cx="2665419" cy="261610"/>
          </a:xfrm>
        </p:grpSpPr>
        <p:sp>
          <p:nvSpPr>
            <p:cNvPr id="36" name="TextBox 35"/>
            <p:cNvSpPr txBox="1"/>
            <p:nvPr/>
          </p:nvSpPr>
          <p:spPr>
            <a:xfrm>
              <a:off x="761684" y="5932844"/>
              <a:ext cx="6976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프로젝트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75928" y="5932844"/>
              <a:ext cx="19511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낚시 정보 웹사이트 제작 </a:t>
              </a:r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(4</a:t>
              </a:r>
              <a:r>
                <a:rPr lang="ko-KR" altLang="en-US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주간</a:t>
              </a:r>
              <a:r>
                <a:rPr lang="en-US" altLang="ko-KR" sz="1100" dirty="0" smtClean="0">
                  <a:solidFill>
                    <a:schemeClr val="bg1">
                      <a:lumMod val="8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)</a:t>
              </a:r>
              <a:endParaRPr lang="ko-KR" altLang="en-US" sz="11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9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t="5110" b="10555"/>
          <a:stretch/>
        </p:blipFill>
        <p:spPr>
          <a:xfrm>
            <a:off x="-1" y="0"/>
            <a:ext cx="12271761" cy="69028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8533" y="1976490"/>
            <a:ext cx="13949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02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7267" y="3971932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기술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스택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기술 스택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775" y="1782379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개발언어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1337" y="335185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DB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6952" y="5009130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DB</a:t>
            </a:r>
            <a:r>
              <a:rPr lang="ko-KR" altLang="en-US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툴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8235" y="1788248"/>
            <a:ext cx="1175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FrameWork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235" y="3351854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IDE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98235" y="5012409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형상관리 및 협업 툴</a:t>
            </a:r>
            <a:endParaRPr lang="ko-KR" altLang="en-US" sz="14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23" y="2214010"/>
            <a:ext cx="1114350" cy="6847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19" y="2193011"/>
            <a:ext cx="1864821" cy="70637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17765" r="19871" b="10718"/>
          <a:stretch/>
        </p:blipFill>
        <p:spPr>
          <a:xfrm>
            <a:off x="821504" y="5449773"/>
            <a:ext cx="1162228" cy="78621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/>
          <a:stretch/>
        </p:blipFill>
        <p:spPr>
          <a:xfrm>
            <a:off x="874713" y="3744395"/>
            <a:ext cx="1109019" cy="72830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0" t="17802" r="24066" b="19762"/>
          <a:stretch/>
        </p:blipFill>
        <p:spPr>
          <a:xfrm>
            <a:off x="6103031" y="2320226"/>
            <a:ext cx="1344349" cy="55724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80" y="2214010"/>
            <a:ext cx="1025495" cy="76912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2" b="23488"/>
          <a:stretch/>
        </p:blipFill>
        <p:spPr>
          <a:xfrm>
            <a:off x="6103031" y="3868620"/>
            <a:ext cx="1516879" cy="43771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" t="12474" r="8324"/>
          <a:stretch/>
        </p:blipFill>
        <p:spPr>
          <a:xfrm>
            <a:off x="8882523" y="3744395"/>
            <a:ext cx="1403720" cy="75007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0" t="19641" r="25634" b="19320"/>
          <a:stretch/>
        </p:blipFill>
        <p:spPr>
          <a:xfrm>
            <a:off x="7821170" y="3715712"/>
            <a:ext cx="901248" cy="74352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03" y="5466865"/>
            <a:ext cx="1146753" cy="66282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31" y="5514862"/>
            <a:ext cx="603996" cy="60399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14196" r="9968" b="13790"/>
          <a:stretch/>
        </p:blipFill>
        <p:spPr>
          <a:xfrm>
            <a:off x="8187732" y="5561960"/>
            <a:ext cx="1680747" cy="5098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9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411"/>
          <a:stretch/>
        </p:blipFill>
        <p:spPr>
          <a:xfrm>
            <a:off x="0" y="0"/>
            <a:ext cx="12200312" cy="68793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397732" y="1976490"/>
            <a:ext cx="13965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03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7268" y="3971932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메인 페이지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15"/>
          <a:stretch/>
        </p:blipFill>
        <p:spPr>
          <a:xfrm>
            <a:off x="1555254" y="1536090"/>
            <a:ext cx="9081492" cy="4593248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회원가입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4" y="1524143"/>
            <a:ext cx="9081492" cy="4617142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6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회원가입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4" y="1531269"/>
            <a:ext cx="9081492" cy="4610016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6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아이디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비밀번호 찾기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828" r="23674"/>
          <a:stretch/>
        </p:blipFill>
        <p:spPr>
          <a:xfrm>
            <a:off x="6443663" y="1550219"/>
            <a:ext cx="4676775" cy="4591066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3586" r="24983"/>
          <a:stretch/>
        </p:blipFill>
        <p:spPr>
          <a:xfrm>
            <a:off x="1071563" y="1527868"/>
            <a:ext cx="4686300" cy="4601470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cxnSp>
        <p:nvCxnSpPr>
          <p:cNvPr id="6" name="직선 연결선 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4" y="1636903"/>
            <a:ext cx="9081492" cy="4504382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게시판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4" y="1636903"/>
            <a:ext cx="9081492" cy="45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중고거래 게시판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4" y="1531269"/>
            <a:ext cx="9081492" cy="4610016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555254" y="1547446"/>
            <a:ext cx="9081492" cy="45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마이페이지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54" y="1531269"/>
            <a:ext cx="9081492" cy="4610016"/>
          </a:xfrm>
          <a:prstGeom prst="rect">
            <a:avLst/>
          </a:prstGeom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555254" y="1547446"/>
            <a:ext cx="9081492" cy="45818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4" y="1600779"/>
            <a:ext cx="9081492" cy="45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팀원 소개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775" y="295442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A387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조진원</a:t>
            </a:r>
            <a:endParaRPr lang="ko-KR" altLang="en-US" dirty="0">
              <a:solidFill>
                <a:srgbClr val="0A387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42666" y="3001351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8775" y="3317446"/>
            <a:ext cx="1723549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로그인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회원정보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PPT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1" y="1910483"/>
            <a:ext cx="941038" cy="94103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029753" y="294252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A387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허준성</a:t>
            </a:r>
            <a:endParaRPr lang="ko-KR" altLang="en-US" dirty="0">
              <a:solidFill>
                <a:srgbClr val="0A387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3644" y="2990270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부조장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29753" y="3300046"/>
            <a:ext cx="2023311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게시판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낚시터</a:t>
            </a: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찾기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날씨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</a:t>
            </a:r>
          </a:p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프로젝트 최종 취합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1" y="1919173"/>
            <a:ext cx="913415" cy="9134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78775" y="547143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A387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이건효</a:t>
            </a:r>
            <a:endParaRPr lang="ko-KR" altLang="en-US" dirty="0">
              <a:solidFill>
                <a:srgbClr val="0A387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34120" y="5533671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조원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1" y="4503131"/>
            <a:ext cx="919302" cy="91930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8775" y="5835557"/>
            <a:ext cx="196079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프로젝트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서포트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자료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서치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9753" y="549803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A387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주재영</a:t>
            </a:r>
            <a:endParaRPr lang="ko-KR" altLang="en-US" dirty="0">
              <a:solidFill>
                <a:srgbClr val="0A387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93644" y="55413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조원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29753" y="5862157"/>
            <a:ext cx="61266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게시판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645113" y="549803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A387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이정연</a:t>
            </a:r>
            <a:endParaRPr lang="ko-KR" altLang="en-US" dirty="0">
              <a:solidFill>
                <a:srgbClr val="0A387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09004" y="5541366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조원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45113" y="5862156"/>
            <a:ext cx="280557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중고거래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화면구현</a:t>
            </a:r>
            <a:r>
              <a:rPr lang="ko-KR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디자인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 PPT </a:t>
            </a:r>
            <a:r>
              <a:rPr lang="ko-KR" altLang="en-US" sz="1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서포트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30" y="4529731"/>
            <a:ext cx="892702" cy="892702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1" y="4521607"/>
            <a:ext cx="910610" cy="9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59" b="22229"/>
          <a:stretch/>
        </p:blipFill>
        <p:spPr>
          <a:xfrm>
            <a:off x="0" y="0"/>
            <a:ext cx="1232115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87312" y="1976490"/>
            <a:ext cx="14173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04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7269" y="397193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83454" cy="6880947"/>
          </a:xfrm>
          <a:prstGeom prst="rect">
            <a:avLst/>
          </a:prstGeom>
          <a:solidFill>
            <a:srgbClr val="093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548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Use Case (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비회원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77" t="-2183" b="541"/>
          <a:stretch/>
        </p:blipFill>
        <p:spPr>
          <a:xfrm>
            <a:off x="4349809" y="-164591"/>
            <a:ext cx="7833646" cy="7045538"/>
          </a:xfrm>
          <a:prstGeom prst="rect">
            <a:avLst/>
          </a:prstGeom>
          <a:effectLst>
            <a:outerShdw blurRad="127000" sx="101000" sy="10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83454" cy="6880947"/>
          </a:xfrm>
          <a:prstGeom prst="rect">
            <a:avLst/>
          </a:prstGeom>
          <a:solidFill>
            <a:srgbClr val="093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1394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Use Case (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회원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7780" y="0"/>
            <a:ext cx="8594222" cy="6858000"/>
          </a:xfrm>
          <a:prstGeom prst="rect">
            <a:avLst/>
          </a:prstGeom>
          <a:effectLst>
            <a:outerShdw blurRad="127000" sx="101000" sy="10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83454" cy="6880947"/>
          </a:xfrm>
          <a:prstGeom prst="rect">
            <a:avLst/>
          </a:prstGeom>
          <a:solidFill>
            <a:srgbClr val="093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12419" y="76117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ERD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20" y="0"/>
            <a:ext cx="8269481" cy="6850251"/>
          </a:xfrm>
          <a:prstGeom prst="rect">
            <a:avLst/>
          </a:prstGeom>
          <a:effectLst>
            <a:outerShdw blurRad="127000" sx="101000" sy="10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2419" y="761174"/>
            <a:ext cx="106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Flow Chart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67" name="그룹 266"/>
          <p:cNvGrpSpPr/>
          <p:nvPr/>
        </p:nvGrpSpPr>
        <p:grpSpPr>
          <a:xfrm>
            <a:off x="874013" y="1417995"/>
            <a:ext cx="1173123" cy="1121374"/>
            <a:chOff x="874013" y="1496376"/>
            <a:chExt cx="1173123" cy="1121374"/>
          </a:xfrm>
        </p:grpSpPr>
        <p:sp>
          <p:nvSpPr>
            <p:cNvPr id="235" name="모서리가 둥근 직사각형 234"/>
            <p:cNvSpPr/>
            <p:nvPr/>
          </p:nvSpPr>
          <p:spPr>
            <a:xfrm>
              <a:off x="874013" y="1496376"/>
              <a:ext cx="334151" cy="315840"/>
            </a:xfrm>
            <a:prstGeom prst="roundRect">
              <a:avLst>
                <a:gd name="adj" fmla="val 16667"/>
              </a:avLst>
            </a:prstGeom>
            <a:solidFill>
              <a:srgbClr val="42C7F1">
                <a:alpha val="24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6" name="TextBox 6"/>
            <p:cNvSpPr txBox="1"/>
            <p:nvPr/>
          </p:nvSpPr>
          <p:spPr>
            <a:xfrm>
              <a:off x="1291801" y="1508102"/>
              <a:ext cx="622286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300" dirty="0" smtClean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로그인</a:t>
              </a:r>
              <a:endParaRPr lang="ko-KR" altLang="en-US" sz="1300" dirty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>
            <a:xfrm>
              <a:off x="874013" y="1899143"/>
              <a:ext cx="334151" cy="315840"/>
            </a:xfrm>
            <a:prstGeom prst="roundRect">
              <a:avLst>
                <a:gd name="adj" fmla="val 16667"/>
              </a:avLst>
            </a:prstGeom>
            <a:solidFill>
              <a:srgbClr val="FFFF00">
                <a:alpha val="24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7" name="TextBox 6"/>
            <p:cNvSpPr txBox="1"/>
            <p:nvPr/>
          </p:nvSpPr>
          <p:spPr>
            <a:xfrm>
              <a:off x="1291801" y="1910869"/>
              <a:ext cx="612668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300" dirty="0" smtClean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게시판</a:t>
              </a:r>
              <a:endParaRPr lang="ko-KR" altLang="en-US" sz="1300" dirty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874013" y="2301910"/>
              <a:ext cx="334151" cy="315840"/>
            </a:xfrm>
            <a:prstGeom prst="roundRect">
              <a:avLst>
                <a:gd name="adj" fmla="val 16667"/>
              </a:avLst>
            </a:prstGeom>
            <a:solidFill>
              <a:srgbClr val="FF6600">
                <a:alpha val="24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8" name="TextBox 6"/>
            <p:cNvSpPr txBox="1"/>
            <p:nvPr/>
          </p:nvSpPr>
          <p:spPr>
            <a:xfrm>
              <a:off x="1291801" y="2313636"/>
              <a:ext cx="755335" cy="292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300" dirty="0" smtClean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중고거래</a:t>
              </a:r>
              <a:endParaRPr lang="ko-KR" altLang="en-US" sz="1300" dirty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endParaRPr>
            </a:p>
          </p:txBody>
        </p:sp>
      </p:grpSp>
      <p:sp>
        <p:nvSpPr>
          <p:cNvPr id="166" name="모서리가 둥근 직사각형 165"/>
          <p:cNvSpPr/>
          <p:nvPr/>
        </p:nvSpPr>
        <p:spPr>
          <a:xfrm>
            <a:off x="1553835" y="2810666"/>
            <a:ext cx="4858516" cy="3810650"/>
          </a:xfrm>
          <a:prstGeom prst="roundRect">
            <a:avLst>
              <a:gd name="adj" fmla="val 16667"/>
            </a:avLst>
          </a:prstGeom>
          <a:solidFill>
            <a:srgbClr val="FFFF00">
              <a:alpha val="24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6754487" y="2846649"/>
            <a:ext cx="5091350" cy="3725984"/>
          </a:xfrm>
          <a:prstGeom prst="roundRect">
            <a:avLst>
              <a:gd name="adj" fmla="val 16667"/>
            </a:avLst>
          </a:prstGeom>
          <a:solidFill>
            <a:srgbClr val="FF6600">
              <a:alpha val="24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4505819" y="393435"/>
            <a:ext cx="5726350" cy="2318400"/>
          </a:xfrm>
          <a:prstGeom prst="roundRect">
            <a:avLst>
              <a:gd name="adj" fmla="val 16667"/>
            </a:avLst>
          </a:prstGeom>
          <a:solidFill>
            <a:srgbClr val="42C7F1">
              <a:alpha val="24000"/>
            </a:srgb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70" name="직선 화살표 연결선 169"/>
          <p:cNvCxnSpPr>
            <a:stCxn id="169" idx="4"/>
          </p:cNvCxnSpPr>
          <p:nvPr/>
        </p:nvCxnSpPr>
        <p:spPr>
          <a:xfrm rot="16200000" flipH="1">
            <a:off x="6548192" y="1078054"/>
            <a:ext cx="3107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 rot="10800000" flipV="1">
            <a:off x="5885305" y="1719294"/>
            <a:ext cx="441610" cy="380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>
            <a:off x="7088917" y="1710634"/>
            <a:ext cx="484911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 rot="16200000">
            <a:off x="7413484" y="1351131"/>
            <a:ext cx="1117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/>
          <p:nvPr/>
        </p:nvCxnSpPr>
        <p:spPr>
          <a:xfrm rot="10800000">
            <a:off x="7322188" y="792771"/>
            <a:ext cx="64129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/>
          <p:nvPr/>
        </p:nvCxnSpPr>
        <p:spPr>
          <a:xfrm>
            <a:off x="8560100" y="2221521"/>
            <a:ext cx="56310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그룹 256"/>
          <p:cNvGrpSpPr/>
          <p:nvPr/>
        </p:nvGrpSpPr>
        <p:grpSpPr>
          <a:xfrm>
            <a:off x="5745894" y="1535759"/>
            <a:ext cx="3377559" cy="721602"/>
            <a:chOff x="4657725" y="1634874"/>
            <a:chExt cx="3377559" cy="721602"/>
          </a:xfrm>
        </p:grpSpPr>
        <p:sp>
          <p:nvSpPr>
            <p:cNvPr id="173" name="TextBox 6"/>
            <p:cNvSpPr txBox="1"/>
            <p:nvPr/>
          </p:nvSpPr>
          <p:spPr>
            <a:xfrm>
              <a:off x="4657725" y="1846156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176" name="TextBox 6"/>
            <p:cNvSpPr txBox="1"/>
            <p:nvPr/>
          </p:nvSpPr>
          <p:spPr>
            <a:xfrm>
              <a:off x="6232812" y="1862605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  <p:sp>
          <p:nvSpPr>
            <p:cNvPr id="180" name="TextBox 6"/>
            <p:cNvSpPr txBox="1"/>
            <p:nvPr/>
          </p:nvSpPr>
          <p:spPr>
            <a:xfrm>
              <a:off x="6541943" y="1634874"/>
              <a:ext cx="4984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 dirty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183" name="TextBox 6"/>
            <p:cNvSpPr txBox="1"/>
            <p:nvPr/>
          </p:nvSpPr>
          <p:spPr>
            <a:xfrm>
              <a:off x="7536870" y="2110255"/>
              <a:ext cx="4984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</p:grpSp>
      <p:cxnSp>
        <p:nvCxnSpPr>
          <p:cNvPr id="184" name="직선 화살표 연결선 183"/>
          <p:cNvCxnSpPr/>
          <p:nvPr/>
        </p:nvCxnSpPr>
        <p:spPr>
          <a:xfrm rot="10800000">
            <a:off x="7252400" y="1364273"/>
            <a:ext cx="2304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>
            <a:stCxn id="181" idx="0"/>
          </p:cNvCxnSpPr>
          <p:nvPr/>
        </p:nvCxnSpPr>
        <p:spPr>
          <a:xfrm rot="16200000">
            <a:off x="9208643" y="1704573"/>
            <a:ext cx="680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 rot="10800000" flipV="1">
            <a:off x="5235873" y="2481294"/>
            <a:ext cx="424296" cy="4242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89" idx="1"/>
          </p:cNvCxnSpPr>
          <p:nvPr/>
        </p:nvCxnSpPr>
        <p:spPr>
          <a:xfrm>
            <a:off x="5994411" y="2469172"/>
            <a:ext cx="3305077" cy="6274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stCxn id="188" idx="2"/>
            <a:endCxn id="191" idx="0"/>
          </p:cNvCxnSpPr>
          <p:nvPr/>
        </p:nvCxnSpPr>
        <p:spPr>
          <a:xfrm rot="5400000">
            <a:off x="4553536" y="3269271"/>
            <a:ext cx="534265" cy="5030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 rot="10800000" flipV="1">
            <a:off x="3651260" y="4195795"/>
            <a:ext cx="588818" cy="277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 rot="16200000" flipH="1">
            <a:off x="4937137" y="4295375"/>
            <a:ext cx="614792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rot="16200000" flipH="1">
            <a:off x="3398387" y="5030561"/>
            <a:ext cx="2823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rot="16200000">
            <a:off x="1236009" y="4961315"/>
            <a:ext cx="1813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>
            <a:off x="2125265" y="4048590"/>
            <a:ext cx="15866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/>
          <p:nvPr/>
        </p:nvCxnSpPr>
        <p:spPr>
          <a:xfrm rot="16200000" flipH="1">
            <a:off x="9425040" y="3594472"/>
            <a:ext cx="52917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/>
          <p:nvPr/>
        </p:nvCxnSpPr>
        <p:spPr>
          <a:xfrm>
            <a:off x="10115753" y="4234762"/>
            <a:ext cx="529166" cy="4974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/>
          <p:nvPr/>
        </p:nvCxnSpPr>
        <p:spPr>
          <a:xfrm rot="5400000">
            <a:off x="2628010" y="5600016"/>
            <a:ext cx="386326" cy="3863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/>
          <p:cNvGrpSpPr/>
          <p:nvPr/>
        </p:nvGrpSpPr>
        <p:grpSpPr>
          <a:xfrm>
            <a:off x="1722686" y="2933298"/>
            <a:ext cx="4144818" cy="3289298"/>
            <a:chOff x="634517" y="3032413"/>
            <a:chExt cx="4144818" cy="3289298"/>
          </a:xfrm>
          <a:solidFill>
            <a:schemeClr val="bg1"/>
          </a:solidFill>
        </p:grpSpPr>
        <p:sp>
          <p:nvSpPr>
            <p:cNvPr id="188" name="직사각형 187"/>
            <p:cNvSpPr/>
            <p:nvPr/>
          </p:nvSpPr>
          <p:spPr>
            <a:xfrm>
              <a:off x="3572740" y="3032413"/>
              <a:ext cx="822613" cy="320386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dirty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게시판</a:t>
              </a:r>
            </a:p>
          </p:txBody>
        </p:sp>
        <p:sp>
          <p:nvSpPr>
            <p:cNvPr id="191" name="다이아몬드 190"/>
            <p:cNvSpPr/>
            <p:nvPr/>
          </p:nvSpPr>
          <p:spPr>
            <a:xfrm>
              <a:off x="2662669" y="3887065"/>
              <a:ext cx="1636568" cy="519545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DataBase</a:t>
              </a:r>
            </a:p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(Board)</a:t>
              </a: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2068655" y="4588740"/>
              <a:ext cx="822613" cy="352137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</a:t>
              </a:r>
            </a:p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검색/보기</a:t>
              </a: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634517" y="5949370"/>
              <a:ext cx="822613" cy="372341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</a:t>
              </a:r>
            </a:p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삭제/수정</a:t>
              </a:r>
            </a:p>
          </p:txBody>
        </p:sp>
        <p:sp>
          <p:nvSpPr>
            <p:cNvPr id="204" name="다이아몬드 203"/>
            <p:cNvSpPr/>
            <p:nvPr/>
          </p:nvSpPr>
          <p:spPr>
            <a:xfrm>
              <a:off x="1555075" y="5304076"/>
              <a:ext cx="1733742" cy="519545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내가 작성한</a:t>
              </a:r>
            </a:p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</a:t>
              </a: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3956722" y="4888250"/>
              <a:ext cx="822613" cy="394469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</a:t>
              </a:r>
            </a:p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</a:t>
              </a:r>
            </a:p>
          </p:txBody>
        </p:sp>
      </p:grpSp>
      <p:cxnSp>
        <p:nvCxnSpPr>
          <p:cNvPr id="208" name="직선 연결선 207"/>
          <p:cNvCxnSpPr>
            <a:stCxn id="207" idx="3"/>
          </p:cNvCxnSpPr>
          <p:nvPr/>
        </p:nvCxnSpPr>
        <p:spPr>
          <a:xfrm>
            <a:off x="5867505" y="4986370"/>
            <a:ext cx="3854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 rot="16200000">
            <a:off x="5707556" y="4483226"/>
            <a:ext cx="1048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/>
          <p:cNvCxnSpPr/>
          <p:nvPr/>
        </p:nvCxnSpPr>
        <p:spPr>
          <a:xfrm rot="10800000">
            <a:off x="5412516" y="3980760"/>
            <a:ext cx="8085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8" name="그룹 257"/>
          <p:cNvGrpSpPr/>
          <p:nvPr/>
        </p:nvGrpSpPr>
        <p:grpSpPr>
          <a:xfrm>
            <a:off x="2535101" y="4133487"/>
            <a:ext cx="3125067" cy="1689788"/>
            <a:chOff x="1446932" y="4232602"/>
            <a:chExt cx="3125067" cy="1689788"/>
          </a:xfrm>
        </p:grpSpPr>
        <p:sp>
          <p:nvSpPr>
            <p:cNvPr id="193" name="TextBox 6"/>
            <p:cNvSpPr txBox="1"/>
            <p:nvPr/>
          </p:nvSpPr>
          <p:spPr>
            <a:xfrm>
              <a:off x="2532784" y="4232602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198" name="TextBox 6"/>
            <p:cNvSpPr txBox="1"/>
            <p:nvPr/>
          </p:nvSpPr>
          <p:spPr>
            <a:xfrm>
              <a:off x="4073586" y="4379804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 dirty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  <p:sp>
          <p:nvSpPr>
            <p:cNvPr id="206" name="TextBox 6"/>
            <p:cNvSpPr txBox="1"/>
            <p:nvPr/>
          </p:nvSpPr>
          <p:spPr>
            <a:xfrm>
              <a:off x="1446932" y="5676169"/>
              <a:ext cx="4984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211" name="TextBox 6"/>
            <p:cNvSpPr txBox="1"/>
            <p:nvPr/>
          </p:nvSpPr>
          <p:spPr>
            <a:xfrm>
              <a:off x="3138244" y="5267263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</p:grpSp>
      <p:cxnSp>
        <p:nvCxnSpPr>
          <p:cNvPr id="212" name="직선 화살표 연결선 211"/>
          <p:cNvCxnSpPr/>
          <p:nvPr/>
        </p:nvCxnSpPr>
        <p:spPr>
          <a:xfrm rot="10800000" flipV="1">
            <a:off x="8803418" y="4330014"/>
            <a:ext cx="465667" cy="3492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>
            <a:off x="11089323" y="4927101"/>
            <a:ext cx="3854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 rot="16200000">
            <a:off x="10980246" y="4474829"/>
            <a:ext cx="946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/>
          <p:nvPr/>
        </p:nvCxnSpPr>
        <p:spPr>
          <a:xfrm rot="10800000">
            <a:off x="10232168" y="4001927"/>
            <a:ext cx="12066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/>
          <p:nvPr/>
        </p:nvCxnSpPr>
        <p:spPr>
          <a:xfrm rot="16200000" flipH="1">
            <a:off x="8630426" y="5242584"/>
            <a:ext cx="20050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/>
          <p:nvPr/>
        </p:nvCxnSpPr>
        <p:spPr>
          <a:xfrm rot="10800000" flipV="1">
            <a:off x="7872085" y="5758761"/>
            <a:ext cx="423338" cy="264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그룹 258"/>
          <p:cNvGrpSpPr/>
          <p:nvPr/>
        </p:nvGrpSpPr>
        <p:grpSpPr>
          <a:xfrm>
            <a:off x="7767502" y="4274337"/>
            <a:ext cx="2963080" cy="1669586"/>
            <a:chOff x="6679333" y="4373452"/>
            <a:chExt cx="2963080" cy="1669586"/>
          </a:xfrm>
        </p:grpSpPr>
        <p:sp>
          <p:nvSpPr>
            <p:cNvPr id="213" name="TextBox 6"/>
            <p:cNvSpPr txBox="1"/>
            <p:nvPr/>
          </p:nvSpPr>
          <p:spPr>
            <a:xfrm>
              <a:off x="7648767" y="4406168"/>
              <a:ext cx="4984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 dirty="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214" name="TextBox 6"/>
            <p:cNvSpPr txBox="1"/>
            <p:nvPr/>
          </p:nvSpPr>
          <p:spPr>
            <a:xfrm>
              <a:off x="9144000" y="4373452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  <p:sp>
          <p:nvSpPr>
            <p:cNvPr id="224" name="TextBox 6"/>
            <p:cNvSpPr txBox="1"/>
            <p:nvPr/>
          </p:nvSpPr>
          <p:spPr>
            <a:xfrm>
              <a:off x="6679333" y="5796817"/>
              <a:ext cx="4984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Yes</a:t>
              </a:r>
            </a:p>
          </p:txBody>
        </p:sp>
        <p:sp>
          <p:nvSpPr>
            <p:cNvPr id="225" name="TextBox 6"/>
            <p:cNvSpPr txBox="1"/>
            <p:nvPr/>
          </p:nvSpPr>
          <p:spPr>
            <a:xfrm>
              <a:off x="8283636" y="5446602"/>
              <a:ext cx="49841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</a:rPr>
                <a:t>No</a:t>
              </a:r>
            </a:p>
          </p:txBody>
        </p:sp>
      </p:grpSp>
      <p:cxnSp>
        <p:nvCxnSpPr>
          <p:cNvPr id="226" name="직선 연결선 225"/>
          <p:cNvCxnSpPr>
            <a:stCxn id="220" idx="3"/>
          </p:cNvCxnSpPr>
          <p:nvPr/>
        </p:nvCxnSpPr>
        <p:spPr>
          <a:xfrm>
            <a:off x="9545885" y="5627718"/>
            <a:ext cx="2524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/>
          <p:cNvCxnSpPr/>
          <p:nvPr/>
        </p:nvCxnSpPr>
        <p:spPr>
          <a:xfrm rot="16200000">
            <a:off x="9241465" y="5076032"/>
            <a:ext cx="10902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그룹 248"/>
          <p:cNvGrpSpPr/>
          <p:nvPr/>
        </p:nvGrpSpPr>
        <p:grpSpPr>
          <a:xfrm>
            <a:off x="6884274" y="2936473"/>
            <a:ext cx="4170508" cy="3510780"/>
            <a:chOff x="5796105" y="3035588"/>
            <a:chExt cx="4170508" cy="3510780"/>
          </a:xfrm>
          <a:solidFill>
            <a:schemeClr val="bg1"/>
          </a:solidFill>
        </p:grpSpPr>
        <p:sp>
          <p:nvSpPr>
            <p:cNvPr id="189" name="직사각형 188"/>
            <p:cNvSpPr/>
            <p:nvPr/>
          </p:nvSpPr>
          <p:spPr>
            <a:xfrm>
              <a:off x="8211319" y="3035588"/>
              <a:ext cx="822613" cy="320386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dirty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중고거래</a:t>
              </a:r>
            </a:p>
          </p:txBody>
        </p:sp>
        <p:sp>
          <p:nvSpPr>
            <p:cNvPr id="201" name="다이아몬드 200"/>
            <p:cNvSpPr/>
            <p:nvPr/>
          </p:nvSpPr>
          <p:spPr>
            <a:xfrm>
              <a:off x="7789235" y="3983373"/>
              <a:ext cx="1636568" cy="519545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DataBase</a:t>
              </a:r>
            </a:p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(Product)</a:t>
              </a: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7231205" y="4818400"/>
              <a:ext cx="822613" cy="394469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등록 상품</a:t>
              </a:r>
            </a:p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검색/보기</a:t>
              </a: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9144000" y="4833217"/>
              <a:ext cx="822613" cy="394469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상품 등록</a:t>
              </a:r>
            </a:p>
          </p:txBody>
        </p:sp>
        <p:sp>
          <p:nvSpPr>
            <p:cNvPr id="220" name="다이아몬드 219"/>
            <p:cNvSpPr/>
            <p:nvPr/>
          </p:nvSpPr>
          <p:spPr>
            <a:xfrm>
              <a:off x="6840392" y="5467060"/>
              <a:ext cx="1617325" cy="519545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구매 상품</a:t>
              </a: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6352789" y="6151899"/>
              <a:ext cx="822613" cy="394469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상품 구입</a:t>
              </a: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5796105" y="5182467"/>
              <a:ext cx="822613" cy="394469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상품 배송</a:t>
              </a:r>
            </a:p>
          </p:txBody>
        </p:sp>
      </p:grpSp>
      <p:cxnSp>
        <p:nvCxnSpPr>
          <p:cNvPr id="229" name="직선 연결선 228"/>
          <p:cNvCxnSpPr>
            <a:stCxn id="223" idx="1"/>
          </p:cNvCxnSpPr>
          <p:nvPr/>
        </p:nvCxnSpPr>
        <p:spPr>
          <a:xfrm rot="10800000">
            <a:off x="7279302" y="6250024"/>
            <a:ext cx="161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/>
          <p:nvPr/>
        </p:nvCxnSpPr>
        <p:spPr>
          <a:xfrm rot="16200000">
            <a:off x="6951337" y="5928094"/>
            <a:ext cx="635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228" idx="0"/>
          </p:cNvCxnSpPr>
          <p:nvPr/>
        </p:nvCxnSpPr>
        <p:spPr>
          <a:xfrm rot="16200000">
            <a:off x="6837799" y="4625570"/>
            <a:ext cx="915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/>
          <p:nvPr/>
        </p:nvCxnSpPr>
        <p:spPr>
          <a:xfrm>
            <a:off x="7300585" y="4181843"/>
            <a:ext cx="14082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/>
          <p:cNvCxnSpPr>
            <a:stCxn id="169" idx="2"/>
          </p:cNvCxnSpPr>
          <p:nvPr/>
        </p:nvCxnSpPr>
        <p:spPr>
          <a:xfrm rot="10800000">
            <a:off x="5691679" y="779782"/>
            <a:ext cx="55730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그룹 247"/>
          <p:cNvGrpSpPr/>
          <p:nvPr/>
        </p:nvGrpSpPr>
        <p:grpSpPr>
          <a:xfrm>
            <a:off x="4633585" y="625843"/>
            <a:ext cx="5326687" cy="1846791"/>
            <a:chOff x="3545416" y="724958"/>
            <a:chExt cx="5326687" cy="1846791"/>
          </a:xfrm>
          <a:solidFill>
            <a:schemeClr val="bg1"/>
          </a:solidFill>
        </p:grpSpPr>
        <p:sp>
          <p:nvSpPr>
            <p:cNvPr id="169" name="타원 168"/>
            <p:cNvSpPr/>
            <p:nvPr/>
          </p:nvSpPr>
          <p:spPr>
            <a:xfrm>
              <a:off x="5160818" y="736022"/>
              <a:ext cx="909204" cy="285749"/>
            </a:xfrm>
            <a:prstGeom prst="ellipse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</a:p>
          </p:txBody>
        </p:sp>
        <p:sp>
          <p:nvSpPr>
            <p:cNvPr id="171" name="다이아몬드 170"/>
            <p:cNvSpPr/>
            <p:nvPr/>
          </p:nvSpPr>
          <p:spPr>
            <a:xfrm>
              <a:off x="4866410" y="1368136"/>
              <a:ext cx="1506681" cy="554181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DataBase</a:t>
              </a:r>
            </a:p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(Member)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329544" y="2242704"/>
              <a:ext cx="822613" cy="320386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메인화면</a:t>
              </a:r>
            </a:p>
          </p:txBody>
        </p:sp>
        <p:sp>
          <p:nvSpPr>
            <p:cNvPr id="177" name="다이아몬드 176"/>
            <p:cNvSpPr/>
            <p:nvPr/>
          </p:nvSpPr>
          <p:spPr>
            <a:xfrm>
              <a:off x="6312477" y="2069522"/>
              <a:ext cx="1108364" cy="502227"/>
            </a:xfrm>
            <a:prstGeom prst="diamond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ID/PW</a:t>
              </a:r>
              <a:r>
                <a:rPr lang="ko-KR" altLang="en-US" sz="100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찾기</a:t>
              </a: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8049490" y="2143991"/>
              <a:ext cx="822613" cy="320386"/>
            </a:xfrm>
            <a:prstGeom prst="rect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dirty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회원가입</a:t>
              </a:r>
            </a:p>
          </p:txBody>
        </p:sp>
        <p:sp>
          <p:nvSpPr>
            <p:cNvPr id="240" name="타원 239"/>
            <p:cNvSpPr/>
            <p:nvPr/>
          </p:nvSpPr>
          <p:spPr>
            <a:xfrm>
              <a:off x="3545416" y="724958"/>
              <a:ext cx="1026583" cy="328083"/>
            </a:xfrm>
            <a:prstGeom prst="ellipse">
              <a:avLst/>
            </a:prstGeom>
            <a:grpFill/>
            <a:ln w="19050">
              <a:solidFill>
                <a:srgbClr val="09336B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dirty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로그아웃</a:t>
              </a:r>
            </a:p>
          </p:txBody>
        </p:sp>
      </p:grpSp>
      <p:cxnSp>
        <p:nvCxnSpPr>
          <p:cNvPr id="241" name="직선 연결선 240"/>
          <p:cNvCxnSpPr>
            <a:stCxn id="204" idx="3"/>
          </p:cNvCxnSpPr>
          <p:nvPr/>
        </p:nvCxnSpPr>
        <p:spPr>
          <a:xfrm>
            <a:off x="4376987" y="5464734"/>
            <a:ext cx="21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/>
          <p:nvPr/>
        </p:nvCxnSpPr>
        <p:spPr>
          <a:xfrm rot="16200000">
            <a:off x="4061984" y="4922575"/>
            <a:ext cx="11008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56" name="직선 연결선 255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4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1"/>
          <a:stretch/>
        </p:blipFill>
        <p:spPr>
          <a:xfrm>
            <a:off x="-101232" y="0"/>
            <a:ext cx="1239446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7732" y="1976490"/>
            <a:ext cx="13965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05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7268" y="3971932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향후 계획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향후 계획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3448" y="2320617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프로젝트 기능 추가 및 완성</a:t>
            </a:r>
            <a:endParaRPr lang="ko-KR" altLang="en-US" sz="16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3448" y="2787498"/>
            <a:ext cx="1992853" cy="1471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지역 낚시터 날씨 정보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낚시터 숙박 시설 예약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이벤트 페이지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중고거래 결제 시스템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775" y="2320617"/>
            <a:ext cx="3086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향후 개발 기능에 추가하고 싶은 기술</a:t>
            </a:r>
            <a:endParaRPr lang="ko-KR" altLang="en-US" sz="16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775" y="2792473"/>
            <a:ext cx="2549352" cy="2160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테스트 코딩 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:  Log4j</a:t>
            </a: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JavaScript  :  JQuery, Ajax</a:t>
            </a: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JPA</a:t>
            </a: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DataBase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백업 방법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오픈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API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로그인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주소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검색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보안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비밀번호 암호화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1329" y="3221093"/>
            <a:ext cx="7681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→</a:t>
            </a:r>
            <a:endParaRPr lang="ko-KR" altLang="en-US" sz="50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5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78775" y="677387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향후 계획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775" y="2320617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Application </a:t>
            </a:r>
            <a:r>
              <a:rPr lang="ko-KR" altLang="en-US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</a:t>
            </a:r>
            <a:endParaRPr lang="ko-KR" altLang="en-US" sz="16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775" y="2825714"/>
            <a:ext cx="4762842" cy="405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웹사이트 뿐만 아니라 쉽고 편리하게 사용할 수 있는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App 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개발</a:t>
            </a:r>
            <a:endParaRPr lang="en-US" altLang="ko-KR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12461" r="3459" b="7290"/>
          <a:stretch/>
        </p:blipFill>
        <p:spPr>
          <a:xfrm>
            <a:off x="0" y="0"/>
            <a:ext cx="12200312" cy="68740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9334" y="1976490"/>
            <a:ext cx="1393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06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5508" y="397193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느낀점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775" y="67738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느낀점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8775" y="232061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1.  </a:t>
            </a:r>
            <a:endParaRPr lang="ko-KR" altLang="en-US" sz="16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775" y="2896350"/>
            <a:ext cx="4038285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프로젝트를 통해 그 동안 배웠던 것을 적용하고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진행하면서 막히는 부분들을 새롭게 배울 수 있어 좋았음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4967" y="232061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620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2.  </a:t>
            </a:r>
            <a:endParaRPr lang="ko-KR" altLang="en-US" sz="1600" dirty="0">
              <a:solidFill>
                <a:srgbClr val="06204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4967" y="2896350"/>
            <a:ext cx="2871299" cy="745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일정이 중간에 변경되어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구현하지 못한 기능이 있어 다소 아쉬움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6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r="19639"/>
          <a:stretch/>
        </p:blipFill>
        <p:spPr>
          <a:xfrm flipH="1">
            <a:off x="8636949" y="0"/>
            <a:ext cx="3555051" cy="6858000"/>
          </a:xfrm>
          <a:prstGeom prst="rect">
            <a:avLst/>
          </a:prstGeom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8640155" y="0"/>
            <a:ext cx="3555051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8775" y="677387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목차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775" y="221753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01</a:t>
            </a:r>
            <a:endParaRPr lang="ko-KR" altLang="en-US" sz="2400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7398" y="2279092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775" y="3359118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02</a:t>
            </a:r>
            <a:endParaRPr lang="ko-KR" altLang="en-US" sz="2400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3121" y="342067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기술 스택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775" y="4500698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03</a:t>
            </a:r>
            <a:endParaRPr lang="ko-KR" altLang="en-US" sz="2400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1900" y="456225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화면 구현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3844" y="221753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04</a:t>
            </a:r>
            <a:endParaRPr lang="ko-KR" altLang="en-US" sz="2400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5314" y="2279092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주요 기능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83844" y="3359118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05</a:t>
            </a:r>
            <a:endParaRPr lang="ko-KR" altLang="en-US" sz="2400" b="1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5673" y="342067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향후 계획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3844" y="4500698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A3874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Arial" panose="020B0604020202020204" pitchFamily="34" charset="0"/>
              </a:rPr>
              <a:t>06</a:t>
            </a:r>
            <a:endParaRPr lang="ko-KR" altLang="en-US" sz="2400" dirty="0">
              <a:solidFill>
                <a:srgbClr val="0A3874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5673" y="4562253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414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느낀점</a:t>
            </a:r>
            <a:endParaRPr lang="ko-KR" altLang="en-US" sz="1600" dirty="0">
              <a:solidFill>
                <a:srgbClr val="04142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8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/>
        </p:nvSpPr>
        <p:spPr>
          <a:xfrm>
            <a:off x="2591611" y="1493912"/>
            <a:ext cx="7008779" cy="782960"/>
          </a:xfrm>
          <a:prstGeom prst="rect">
            <a:avLst/>
          </a:prstGeom>
        </p:spPr>
        <p:txBody>
          <a:bodyPr vert="horz" lIns="121920" tIns="60960" rIns="121920" bIns="60960" anchor="ctr">
            <a:normAutofit/>
          </a:bodyPr>
          <a:lstStyle/>
          <a:p>
            <a:pPr algn="ctr" defTabSz="1126145">
              <a:spcBef>
                <a:spcPct val="0"/>
              </a:spcBef>
              <a:defRPr lang="ko-KR" altLang="en-US"/>
            </a:pPr>
            <a:endParaRPr lang="ko-KR" altLang="en-US" sz="4000" b="1">
              <a:ln w="12700" cap="flat" cmpd="sng" algn="ctr">
                <a:solidFill>
                  <a:schemeClr val="bg1"/>
                </a:solidFill>
                <a:prstDash val="dot"/>
                <a:round/>
              </a:ln>
              <a:gradFill flip="xy"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  <a:effectLst>
                <a:glow rad="63500">
                  <a:schemeClr val="accent1"/>
                </a:glow>
              </a:effectLst>
              <a:latin typeface="서울남산 장체 EB"/>
              <a:ea typeface="서울남산 장체 EB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8775" y="67738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느낀점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9219" y="761174"/>
            <a:ext cx="1633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변경된 일정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Before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13" y="2466894"/>
            <a:ext cx="5098127" cy="2778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5" y="2423392"/>
            <a:ext cx="5129918" cy="282232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78775" y="2052337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7</a:t>
            </a:r>
            <a:r>
              <a:rPr lang="ko-KR" altLang="en-US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월</a:t>
            </a:r>
            <a:endParaRPr lang="ko-KR" altLang="en-US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56413" y="2052337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8</a:t>
            </a:r>
            <a:r>
              <a:rPr lang="ko-KR" altLang="en-US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월</a:t>
            </a:r>
            <a:endParaRPr lang="ko-KR" altLang="en-US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6893947" y="5871261"/>
            <a:ext cx="1003998" cy="292388"/>
            <a:chOff x="6601889" y="5871261"/>
            <a:chExt cx="1003998" cy="292388"/>
          </a:xfrm>
        </p:grpSpPr>
        <p:sp>
          <p:nvSpPr>
            <p:cNvPr id="45" name="타원 44"/>
            <p:cNvSpPr/>
            <p:nvPr/>
          </p:nvSpPr>
          <p:spPr>
            <a:xfrm>
              <a:off x="6601889" y="5913959"/>
              <a:ext cx="206984" cy="206985"/>
            </a:xfrm>
            <a:prstGeom prst="ellipse">
              <a:avLst/>
            </a:prstGeom>
            <a:solidFill>
              <a:srgbClr val="D5E5FB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08874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공부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977296" y="5871261"/>
            <a:ext cx="1003998" cy="292388"/>
            <a:chOff x="7772554" y="5871261"/>
            <a:chExt cx="1003998" cy="292388"/>
          </a:xfrm>
        </p:grpSpPr>
        <p:sp>
          <p:nvSpPr>
            <p:cNvPr id="48" name="타원 47"/>
            <p:cNvSpPr/>
            <p:nvPr/>
          </p:nvSpPr>
          <p:spPr>
            <a:xfrm>
              <a:off x="7772554" y="5913960"/>
              <a:ext cx="206985" cy="206985"/>
            </a:xfrm>
            <a:prstGeom prst="ellipse">
              <a:avLst/>
            </a:prstGeom>
            <a:solidFill>
              <a:srgbClr val="8BB8F5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9539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개발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9060645" y="5871261"/>
            <a:ext cx="995542" cy="292388"/>
            <a:chOff x="8943219" y="5871261"/>
            <a:chExt cx="995542" cy="292388"/>
          </a:xfrm>
        </p:grpSpPr>
        <p:sp>
          <p:nvSpPr>
            <p:cNvPr id="51" name="타원 50"/>
            <p:cNvSpPr/>
            <p:nvPr/>
          </p:nvSpPr>
          <p:spPr>
            <a:xfrm>
              <a:off x="8943219" y="5913961"/>
              <a:ext cx="206985" cy="206985"/>
            </a:xfrm>
            <a:prstGeom prst="ellipse">
              <a:avLst/>
            </a:prstGeom>
            <a:solidFill>
              <a:srgbClr val="438DEF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141748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취합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0135538" y="5871261"/>
            <a:ext cx="1276894" cy="292388"/>
            <a:chOff x="10109412" y="5871261"/>
            <a:chExt cx="1276894" cy="292388"/>
          </a:xfrm>
        </p:grpSpPr>
        <p:sp>
          <p:nvSpPr>
            <p:cNvPr id="54" name="타원 53"/>
            <p:cNvSpPr/>
            <p:nvPr/>
          </p:nvSpPr>
          <p:spPr>
            <a:xfrm>
              <a:off x="10109412" y="5913962"/>
              <a:ext cx="206985" cy="206985"/>
            </a:xfrm>
            <a:prstGeom prst="ellipse">
              <a:avLst/>
            </a:prstGeom>
            <a:solidFill>
              <a:srgbClr val="FA1800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303958" y="5871261"/>
              <a:ext cx="10823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프로젝트 발표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78775" y="677387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느낀점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9219" y="761174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변경된 일정 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After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477981" y="1326506"/>
            <a:ext cx="7236038" cy="4334071"/>
            <a:chOff x="2155790" y="1326506"/>
            <a:chExt cx="7236038" cy="4334071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907" y="1700979"/>
              <a:ext cx="7169921" cy="395959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155790" y="1326506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A387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7</a:t>
              </a:r>
              <a:r>
                <a:rPr lang="ko-KR" altLang="en-US" sz="2000" dirty="0" smtClean="0">
                  <a:solidFill>
                    <a:srgbClr val="0A387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월</a:t>
              </a:r>
              <a:endParaRPr lang="ko-KR" altLang="en-US" sz="2000" dirty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3947" y="5871261"/>
            <a:ext cx="1003998" cy="292388"/>
            <a:chOff x="6601889" y="5871261"/>
            <a:chExt cx="1003998" cy="292388"/>
          </a:xfrm>
        </p:grpSpPr>
        <p:sp>
          <p:nvSpPr>
            <p:cNvPr id="38" name="타원 37"/>
            <p:cNvSpPr/>
            <p:nvPr/>
          </p:nvSpPr>
          <p:spPr>
            <a:xfrm>
              <a:off x="6601889" y="5913959"/>
              <a:ext cx="206984" cy="206985"/>
            </a:xfrm>
            <a:prstGeom prst="ellipse">
              <a:avLst/>
            </a:prstGeom>
            <a:solidFill>
              <a:srgbClr val="D5E5FB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08874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공부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977296" y="5871261"/>
            <a:ext cx="1003998" cy="292388"/>
            <a:chOff x="7772554" y="5871261"/>
            <a:chExt cx="1003998" cy="292388"/>
          </a:xfrm>
        </p:grpSpPr>
        <p:sp>
          <p:nvSpPr>
            <p:cNvPr id="41" name="타원 40"/>
            <p:cNvSpPr/>
            <p:nvPr/>
          </p:nvSpPr>
          <p:spPr>
            <a:xfrm>
              <a:off x="7772554" y="5913960"/>
              <a:ext cx="206985" cy="206985"/>
            </a:xfrm>
            <a:prstGeom prst="ellipse">
              <a:avLst/>
            </a:prstGeom>
            <a:solidFill>
              <a:srgbClr val="8BB8F5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79539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개발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9060645" y="5871261"/>
            <a:ext cx="995542" cy="292388"/>
            <a:chOff x="8943219" y="5871261"/>
            <a:chExt cx="995542" cy="292388"/>
          </a:xfrm>
        </p:grpSpPr>
        <p:sp>
          <p:nvSpPr>
            <p:cNvPr id="44" name="타원 43"/>
            <p:cNvSpPr/>
            <p:nvPr/>
          </p:nvSpPr>
          <p:spPr>
            <a:xfrm>
              <a:off x="8943219" y="5913961"/>
              <a:ext cx="206985" cy="206985"/>
            </a:xfrm>
            <a:prstGeom prst="ellipse">
              <a:avLst/>
            </a:prstGeom>
            <a:solidFill>
              <a:srgbClr val="438DEF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41748" y="5871261"/>
              <a:ext cx="79701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취합 기간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135538" y="5871261"/>
            <a:ext cx="1276894" cy="292388"/>
            <a:chOff x="10109412" y="5871261"/>
            <a:chExt cx="1276894" cy="292388"/>
          </a:xfrm>
        </p:grpSpPr>
        <p:sp>
          <p:nvSpPr>
            <p:cNvPr id="47" name="타원 46"/>
            <p:cNvSpPr/>
            <p:nvPr/>
          </p:nvSpPr>
          <p:spPr>
            <a:xfrm>
              <a:off x="10109412" y="5913962"/>
              <a:ext cx="206985" cy="206985"/>
            </a:xfrm>
            <a:prstGeom prst="ellipse">
              <a:avLst/>
            </a:prstGeom>
            <a:solidFill>
              <a:srgbClr val="FA1800"/>
            </a:solidFill>
            <a:ln>
              <a:noFill/>
            </a:ln>
            <a:effectLst>
              <a:outerShdw blurRad="101600" sx="101000" sy="101000" algn="ctr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204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303958" y="5871261"/>
              <a:ext cx="108234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smtClean="0">
                  <a:solidFill>
                    <a:srgbClr val="062042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Arial" panose="020B0604020202020204" pitchFamily="34" charset="0"/>
                </a:rPr>
                <a:t>프로젝트 발표</a:t>
              </a:r>
              <a:endParaRPr lang="ko-KR" altLang="en-US" sz="1300" dirty="0">
                <a:solidFill>
                  <a:srgbClr val="06204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3735"/>
          <a:stretch/>
        </p:blipFill>
        <p:spPr>
          <a:xfrm>
            <a:off x="1755" y="0"/>
            <a:ext cx="12190245" cy="68664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5557"/>
            <a:ext cx="1220031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180123" y="2333654"/>
            <a:ext cx="5831754" cy="861774"/>
            <a:chOff x="2902048" y="1916075"/>
            <a:chExt cx="5831754" cy="861774"/>
          </a:xfrm>
        </p:grpSpPr>
        <p:sp>
          <p:nvSpPr>
            <p:cNvPr id="8" name="TextBox 7"/>
            <p:cNvSpPr txBox="1"/>
            <p:nvPr/>
          </p:nvSpPr>
          <p:spPr>
            <a:xfrm>
              <a:off x="2902048" y="1916075"/>
              <a:ext cx="54649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0" spc="300" dirty="0" smtClean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Arial" panose="020B0604020202020204" pitchFamily="34" charset="0"/>
                </a:rPr>
                <a:t>FISHING LIFE</a:t>
              </a:r>
              <a:endParaRPr lang="ko-KR" altLang="en-US" sz="5000" spc="3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71974" y="2006226"/>
              <a:ext cx="561828" cy="56182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282167" y="3600869"/>
            <a:ext cx="16193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감사합니다</a:t>
            </a:r>
            <a:endParaRPr lang="ko-KR" altLang="en-US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"/>
          <a:stretch/>
        </p:blipFill>
        <p:spPr>
          <a:xfrm>
            <a:off x="-1" y="0"/>
            <a:ext cx="1237865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200312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89904" y="1976490"/>
            <a:ext cx="12121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01</a:t>
            </a:r>
            <a:endParaRPr lang="ko-KR" altLang="en-US" sz="7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1401" y="39719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108" y="3263751"/>
            <a:ext cx="466151" cy="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066903" y="0"/>
            <a:ext cx="8125098" cy="688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41371" y="1882344"/>
            <a:ext cx="6915988" cy="33532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8775" y="2305416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낚시 산업 시장 규모</a:t>
            </a:r>
            <a:endParaRPr lang="ko-KR" altLang="en-US" sz="1600" dirty="0">
              <a:solidFill>
                <a:srgbClr val="0620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8775" y="2775435"/>
            <a:ext cx="2773516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2018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년 기준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낚시 산업 시장 규모가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천억원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으로 집계됨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56062" y="1519168"/>
            <a:ext cx="1176925" cy="312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6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[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] 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해양수산부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511039" y="0"/>
            <a:ext cx="7680961" cy="688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67" t="6105" r="5874" b="6454"/>
          <a:stretch/>
        </p:blipFill>
        <p:spPr>
          <a:xfrm>
            <a:off x="4768442" y="1926142"/>
            <a:ext cx="6548846" cy="2825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775" y="2305416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낚시 인구 전망</a:t>
            </a:r>
            <a:endParaRPr lang="ko-KR" altLang="en-US" sz="1600" dirty="0">
              <a:solidFill>
                <a:srgbClr val="0620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775" y="2775435"/>
            <a:ext cx="331212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2010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년 대비 낚시 인구가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8%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증가했고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60000"/>
              </a:lnSpc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2022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년 현재 </a:t>
            </a:r>
            <a:r>
              <a:rPr lang="en-US" altLang="ko-KR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1,000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만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가까이 늘어나고 있어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앞으로 더 빠르게 증가할 것으로 보여짐 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56062" y="1519168"/>
            <a:ext cx="1176925" cy="312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6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[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] 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해양수산부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4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164183" y="0"/>
            <a:ext cx="7027817" cy="688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775" y="2305416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1.  </a:t>
            </a:r>
            <a:r>
              <a:rPr lang="ko-KR" altLang="en-US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낚시 주제 프로그램 증가</a:t>
            </a:r>
            <a:endParaRPr lang="ko-KR" altLang="en-US" sz="1600" dirty="0">
              <a:solidFill>
                <a:srgbClr val="0620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690"/>
          <a:stretch/>
        </p:blipFill>
        <p:spPr>
          <a:xfrm>
            <a:off x="5617029" y="1674238"/>
            <a:ext cx="5700260" cy="34196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8775" y="2775435"/>
            <a:ext cx="3639138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낚시에 관한 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유튜브</a:t>
            </a:r>
            <a:r>
              <a:rPr lang="en-US" altLang="ko-KR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, TV 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프로그램 등이 증가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하면서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많은 사람들이 낚시에 관심을 가지기 시작함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18308" y="1311063"/>
            <a:ext cx="2932213" cy="312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[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]  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도시어부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시즌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2 2020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26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일 방송 캡쳐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1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284617" y="0"/>
            <a:ext cx="7907384" cy="688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775" y="2305416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2.  </a:t>
            </a:r>
            <a:r>
              <a:rPr lang="ko-KR" altLang="en-US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나이에 상관없이 낚시 </a:t>
            </a:r>
            <a:r>
              <a:rPr lang="ko-KR" altLang="en-US" sz="1600" dirty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취미 증가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775" y="2775435"/>
            <a:ext cx="2826415" cy="745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장년층 뿐만 아니라 </a:t>
            </a:r>
            <a:r>
              <a:rPr lang="en-US" altLang="ko-KR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20, 30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세대들도</a:t>
            </a:r>
            <a:endParaRPr lang="en-US" altLang="ko-KR" sz="1400" dirty="0" smtClean="0">
              <a:solidFill>
                <a:srgbClr val="DA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낚시에 입문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하고 취미로 즐기기 시작함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410"/>
          <a:stretch/>
        </p:blipFill>
        <p:spPr>
          <a:xfrm>
            <a:off x="4392539" y="1674239"/>
            <a:ext cx="6930640" cy="30607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66617" y="1708423"/>
            <a:ext cx="4950671" cy="222927"/>
          </a:xfrm>
          <a:prstGeom prst="rect">
            <a:avLst/>
          </a:prstGeom>
          <a:noFill/>
          <a:ln w="190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60904" y="1931350"/>
            <a:ext cx="2666289" cy="179461"/>
          </a:xfrm>
          <a:prstGeom prst="rect">
            <a:avLst/>
          </a:prstGeom>
          <a:noFill/>
          <a:ln w="190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60904" y="3572143"/>
            <a:ext cx="6862275" cy="410197"/>
          </a:xfrm>
          <a:prstGeom prst="rect">
            <a:avLst/>
          </a:prstGeom>
          <a:noFill/>
          <a:ln w="1905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55430" y="1311063"/>
            <a:ext cx="3767378" cy="312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[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] 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뉴스 기사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번개장터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검색어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순위로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MZ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세대 레저 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트랜드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읽는다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’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268685" y="0"/>
            <a:ext cx="6923315" cy="688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8775" y="677387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A387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개발 동기 및 목적</a:t>
            </a:r>
            <a:endParaRPr lang="ko-KR" altLang="en-US" sz="2000" dirty="0">
              <a:solidFill>
                <a:srgbClr val="0A387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775" y="2305416"/>
            <a:ext cx="243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1600" dirty="0" smtClean="0">
                <a:solidFill>
                  <a:srgbClr val="0620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rPr>
              <a:t>낚시 관련 시스템 부족</a:t>
            </a:r>
            <a:endParaRPr lang="ko-KR" altLang="en-US" sz="1600" dirty="0">
              <a:solidFill>
                <a:srgbClr val="0620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775" y="2775435"/>
            <a:ext cx="4038285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낚시 인구는 증가하는데 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낚시 관련 정보를 찾기 힘들어 </a:t>
            </a:r>
            <a:endParaRPr lang="en-US" altLang="ko-KR" sz="1400" dirty="0" smtClean="0">
              <a:solidFill>
                <a:srgbClr val="DA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유명 지역으로 인구가 쏠려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낚시인들이 </a:t>
            </a:r>
            <a:r>
              <a:rPr lang="ko-KR" altLang="en-US" sz="1400" dirty="0" smtClean="0">
                <a:solidFill>
                  <a:srgbClr val="DA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불편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을 겪고 있음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721" t="920" r="650" b="1186"/>
          <a:stretch/>
        </p:blipFill>
        <p:spPr>
          <a:xfrm>
            <a:off x="5690330" y="1674239"/>
            <a:ext cx="5626957" cy="31416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0558" y="1311063"/>
            <a:ext cx="4152099" cy="312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[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anose="020B0604020202020204" pitchFamily="34" charset="0"/>
              </a:rPr>
              <a:t>] 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MBC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뉴스데스크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바닷가 몰려든 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유튜버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···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낚시 방송 중계하다 난투극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’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74713" y="589660"/>
            <a:ext cx="261878" cy="0"/>
          </a:xfrm>
          <a:prstGeom prst="line">
            <a:avLst/>
          </a:prstGeom>
          <a:ln w="28575">
            <a:solidFill>
              <a:srgbClr val="093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1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530</Words>
  <Application>Microsoft Office PowerPoint</Application>
  <PresentationFormat>와이드스크린</PresentationFormat>
  <Paragraphs>187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나눔스퀘어_ac Bold</vt:lpstr>
      <vt:lpstr>나눔스퀘어</vt:lpstr>
      <vt:lpstr>G마켓 산스 Medium</vt:lpstr>
      <vt:lpstr>맑은 고딕</vt:lpstr>
      <vt:lpstr>서울남산 장체 EB</vt:lpstr>
      <vt:lpstr>Arial</vt:lpstr>
      <vt:lpstr>G마켓 산스 Light</vt:lpstr>
      <vt:lpstr>나눔스퀘어_ac</vt:lpstr>
      <vt:lpstr>G마켓 산스 Bold</vt:lpstr>
      <vt:lpstr>나눔스퀘어_ac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06-00</dc:creator>
  <cp:lastModifiedBy>06-00</cp:lastModifiedBy>
  <cp:revision>117</cp:revision>
  <dcterms:created xsi:type="dcterms:W3CDTF">2022-07-28T01:11:50Z</dcterms:created>
  <dcterms:modified xsi:type="dcterms:W3CDTF">2022-07-29T01:54:21Z</dcterms:modified>
</cp:coreProperties>
</file>